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349" r:id="rId4"/>
    <p:sldId id="335" r:id="rId5"/>
    <p:sldId id="336" r:id="rId6"/>
    <p:sldId id="339" r:id="rId7"/>
    <p:sldId id="343" r:id="rId8"/>
    <p:sldId id="334" r:id="rId9"/>
    <p:sldId id="357" r:id="rId10"/>
    <p:sldId id="350" r:id="rId11"/>
    <p:sldId id="351" r:id="rId12"/>
    <p:sldId id="352" r:id="rId13"/>
    <p:sldId id="353" r:id="rId14"/>
    <p:sldId id="354" r:id="rId15"/>
    <p:sldId id="355" r:id="rId16"/>
    <p:sldId id="356" r:id="rId17"/>
    <p:sldId id="31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2EA1-31B5-4EBE-8ABC-6F927B519E23}" type="datetimeFigureOut">
              <a:rPr lang="en-US" smtClean="0"/>
              <a:t>13-Nov-22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9919-FDEE-4C55-8814-B616AB6E0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34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2EA1-31B5-4EBE-8ABC-6F927B519E23}" type="datetimeFigureOut">
              <a:rPr lang="en-US" smtClean="0"/>
              <a:t>13-Nov-22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9919-FDEE-4C55-8814-B616AB6E0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4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2EA1-31B5-4EBE-8ABC-6F927B519E23}" type="datetimeFigureOut">
              <a:rPr lang="en-US" smtClean="0"/>
              <a:t>13-Nov-22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9919-FDEE-4C55-8814-B616AB6E0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23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2EA1-31B5-4EBE-8ABC-6F927B519E23}" type="datetimeFigureOut">
              <a:rPr lang="en-US" smtClean="0"/>
              <a:t>13-Nov-22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9919-FDEE-4C55-8814-B616AB6E0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39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2EA1-31B5-4EBE-8ABC-6F927B519E23}" type="datetimeFigureOut">
              <a:rPr lang="en-US" smtClean="0"/>
              <a:t>13-Nov-22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9919-FDEE-4C55-8814-B616AB6E0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35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2EA1-31B5-4EBE-8ABC-6F927B519E23}" type="datetimeFigureOut">
              <a:rPr lang="en-US" smtClean="0"/>
              <a:t>13-Nov-22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9919-FDEE-4C55-8814-B616AB6E0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00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2EA1-31B5-4EBE-8ABC-6F927B519E23}" type="datetimeFigureOut">
              <a:rPr lang="en-US" smtClean="0"/>
              <a:t>13-Nov-22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9919-FDEE-4C55-8814-B616AB6E0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71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2EA1-31B5-4EBE-8ABC-6F927B519E23}" type="datetimeFigureOut">
              <a:rPr lang="en-US" smtClean="0"/>
              <a:t>13-Nov-22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9919-FDEE-4C55-8814-B616AB6E0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09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2EA1-31B5-4EBE-8ABC-6F927B519E23}" type="datetimeFigureOut">
              <a:rPr lang="en-US" smtClean="0"/>
              <a:t>13-Nov-22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9919-FDEE-4C55-8814-B616AB6E0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662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2EA1-31B5-4EBE-8ABC-6F927B519E23}" type="datetimeFigureOut">
              <a:rPr lang="en-US" smtClean="0"/>
              <a:t>13-Nov-22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9919-FDEE-4C55-8814-B616AB6E0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221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2EA1-31B5-4EBE-8ABC-6F927B519E23}" type="datetimeFigureOut">
              <a:rPr lang="en-US" smtClean="0"/>
              <a:t>13-Nov-22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9919-FDEE-4C55-8814-B616AB6E0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43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"/>
            <a:lum/>
          </a:blip>
          <a:srcRect/>
          <a:stretch>
            <a:fillRect l="80000" r="-1000" b="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22EA1-31B5-4EBE-8ABC-6F927B519E23}" type="datetimeFigureOut">
              <a:rPr lang="en-US" smtClean="0"/>
              <a:t>13-Nov-22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49919-FDEE-4C55-8814-B616AB6E0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09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kadefue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ds.climate.copernicus.eu/#!/hom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eesi.org/" TargetMode="External"/><Relationship Id="rId2" Type="http://schemas.openxmlformats.org/officeDocument/2006/relationships/hyperlink" Target="http://www.kadefu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3679" y="1134068"/>
            <a:ext cx="9144000" cy="1716160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rgbClr val="00B050"/>
                </a:solidFill>
              </a:rPr>
              <a:t>Transforming Agriculture in a</a:t>
            </a:r>
            <a:br>
              <a:rPr lang="en-US" sz="5400" b="1" dirty="0">
                <a:solidFill>
                  <a:srgbClr val="00B050"/>
                </a:solidFill>
              </a:rPr>
            </a:br>
            <a:r>
              <a:rPr lang="en-US" sz="5400" b="1" dirty="0">
                <a:solidFill>
                  <a:srgbClr val="00B050"/>
                </a:solidFill>
              </a:rPr>
              <a:t>Digital Economy Using Artificial</a:t>
            </a:r>
            <a:br>
              <a:rPr lang="en-US" sz="5400" b="1" dirty="0">
                <a:solidFill>
                  <a:srgbClr val="00B050"/>
                </a:solidFill>
              </a:rPr>
            </a:br>
            <a:r>
              <a:rPr lang="en-US" sz="5400" b="1" dirty="0">
                <a:solidFill>
                  <a:srgbClr val="00B050"/>
                </a:solidFill>
              </a:rPr>
              <a:t>Intelligence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8900" y="2850228"/>
            <a:ext cx="8493558" cy="3760308"/>
          </a:xfrm>
        </p:spPr>
        <p:txBody>
          <a:bodyPr>
            <a:normAutofit lnSpcReduction="10000"/>
          </a:bodyPr>
          <a:lstStyle/>
          <a:p>
            <a:endParaRPr lang="en-GB" b="1" dirty="0" smtClean="0"/>
          </a:p>
          <a:p>
            <a:r>
              <a:rPr lang="en-GB" b="1" dirty="0" err="1" smtClean="0">
                <a:solidFill>
                  <a:srgbClr val="00B050"/>
                </a:solidFill>
              </a:rPr>
              <a:t>Dr.</a:t>
            </a:r>
            <a:r>
              <a:rPr lang="en-GB" b="1" dirty="0" smtClean="0">
                <a:solidFill>
                  <a:srgbClr val="00B050"/>
                </a:solidFill>
              </a:rPr>
              <a:t> Kadeghe </a:t>
            </a:r>
            <a:r>
              <a:rPr lang="en-GB" b="1" dirty="0" smtClean="0">
                <a:solidFill>
                  <a:srgbClr val="00B050"/>
                </a:solidFill>
              </a:rPr>
              <a:t>G Fue (visit </a:t>
            </a:r>
            <a:r>
              <a:rPr lang="en-GB" b="1" dirty="0" smtClean="0">
                <a:solidFill>
                  <a:srgbClr val="00B050"/>
                </a:solidFill>
                <a:hlinkClick r:id="rId2"/>
              </a:rPr>
              <a:t>www.kadefue.com</a:t>
            </a:r>
            <a:r>
              <a:rPr lang="en-GB" b="1" dirty="0" smtClean="0">
                <a:solidFill>
                  <a:srgbClr val="00B050"/>
                </a:solidFill>
              </a:rPr>
              <a:t>)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Electronics and Precision Ag Lab (EPAL)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Sokoine University of Agriculture</a:t>
            </a:r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 smtClean="0"/>
              <a:t>EMAI Conference 2022</a:t>
            </a:r>
            <a:endParaRPr lang="en-US" b="1" dirty="0" smtClean="0"/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r>
              <a:rPr lang="en-US" b="1" dirty="0" smtClean="0">
                <a:solidFill>
                  <a:srgbClr val="0070C0"/>
                </a:solidFill>
              </a:rPr>
              <a:t>14th-16th </a:t>
            </a:r>
            <a:r>
              <a:rPr lang="en-US" b="1" dirty="0">
                <a:solidFill>
                  <a:srgbClr val="0070C0"/>
                </a:solidFill>
              </a:rPr>
              <a:t>November 2022 | CO-ICT, </a:t>
            </a:r>
            <a:r>
              <a:rPr lang="en-US" b="1" dirty="0" err="1">
                <a:solidFill>
                  <a:srgbClr val="0070C0"/>
                </a:solidFill>
              </a:rPr>
              <a:t>DLab</a:t>
            </a:r>
            <a:r>
              <a:rPr lang="en-US" b="1" dirty="0">
                <a:solidFill>
                  <a:srgbClr val="0070C0"/>
                </a:solidFill>
              </a:rPr>
              <a:t> - Dar es Salaam, Tanzania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56" y="2916537"/>
            <a:ext cx="2579600" cy="21945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343" y="2990460"/>
            <a:ext cx="3033185" cy="218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072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cap="all" dirty="0" smtClean="0">
                <a:solidFill>
                  <a:srgbClr val="00B050"/>
                </a:solidFill>
              </a:rPr>
              <a:t>Digital economy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98834" cy="48771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/>
              <a:t>Five-Year Development Plan III presented last year at the parliament</a:t>
            </a:r>
            <a:endParaRPr lang="en-US" sz="32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 smtClean="0"/>
              <a:t>The </a:t>
            </a:r>
            <a:r>
              <a:rPr lang="en-US" b="1" dirty="0"/>
              <a:t>Third and final Five-Year National Development Plan 2021/22 - 2025/26 </a:t>
            </a:r>
            <a:r>
              <a:rPr lang="en-US" b="1" dirty="0" smtClean="0"/>
              <a:t>Theme: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Realizing </a:t>
            </a:r>
            <a:r>
              <a:rPr lang="en-US" dirty="0">
                <a:solidFill>
                  <a:srgbClr val="00B050"/>
                </a:solidFill>
              </a:rPr>
              <a:t>competitiveness and </a:t>
            </a:r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dirty="0">
                <a:solidFill>
                  <a:srgbClr val="00B050"/>
                </a:solidFill>
              </a:rPr>
              <a:t>I</a:t>
            </a:r>
            <a:r>
              <a:rPr lang="en-US" dirty="0" smtClean="0">
                <a:solidFill>
                  <a:srgbClr val="00B050"/>
                </a:solidFill>
              </a:rPr>
              <a:t>ndustrialization </a:t>
            </a:r>
            <a:r>
              <a:rPr lang="en-US" dirty="0">
                <a:solidFill>
                  <a:srgbClr val="00B050"/>
                </a:solidFill>
              </a:rPr>
              <a:t>for human development </a:t>
            </a:r>
          </a:p>
          <a:p>
            <a:r>
              <a:rPr lang="en-US" b="1" dirty="0"/>
              <a:t>A</a:t>
            </a:r>
            <a:r>
              <a:rPr lang="en-US" b="1" dirty="0" smtClean="0"/>
              <a:t>ims </a:t>
            </a:r>
            <a:r>
              <a:rPr lang="en-US" b="1" dirty="0"/>
              <a:t>to increase </a:t>
            </a:r>
            <a:endParaRPr lang="en-US" b="1" dirty="0" smtClean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efficiency </a:t>
            </a:r>
            <a:r>
              <a:rPr lang="en-US" dirty="0">
                <a:solidFill>
                  <a:srgbClr val="00B050"/>
                </a:solidFill>
              </a:rPr>
              <a:t>and </a:t>
            </a:r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productivity </a:t>
            </a:r>
            <a:r>
              <a:rPr lang="en-US" dirty="0">
                <a:solidFill>
                  <a:srgbClr val="00B050"/>
                </a:solidFill>
              </a:rPr>
              <a:t>in manufacturing </a:t>
            </a:r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using </a:t>
            </a:r>
            <a:r>
              <a:rPr lang="en-US" dirty="0">
                <a:solidFill>
                  <a:srgbClr val="00B050"/>
                </a:solidFill>
              </a:rPr>
              <a:t>the resources available in abundance within the country.</a:t>
            </a:r>
            <a:endParaRPr lang="en-US" sz="3200" dirty="0" smtClean="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/>
              <a:t>We have brains. </a:t>
            </a:r>
            <a:r>
              <a:rPr lang="en-US" sz="3200" dirty="0" smtClean="0">
                <a:solidFill>
                  <a:srgbClr val="00B050"/>
                </a:solidFill>
              </a:rPr>
              <a:t>Don’t we</a:t>
            </a:r>
            <a:r>
              <a:rPr lang="en-US" sz="3200" dirty="0" smtClean="0"/>
              <a:t>?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46248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cap="all" dirty="0" smtClean="0">
                <a:solidFill>
                  <a:srgbClr val="00B050"/>
                </a:solidFill>
              </a:rPr>
              <a:t>Digital economy (FYDP III)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98834" cy="48771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dirty="0"/>
              <a:t> Digital economy or Internet Economy, the New Economy, or Web Economy is an economy based on digital computing technologies. </a:t>
            </a:r>
            <a:endParaRPr lang="en-US" sz="32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/>
              <a:t>Application of Digital tech and Data Analysis in: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Precision </a:t>
            </a:r>
            <a:r>
              <a:rPr lang="en-US" dirty="0"/>
              <a:t>agriculture, 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integrated </a:t>
            </a:r>
            <a:r>
              <a:rPr lang="en-US" dirty="0"/>
              <a:t>supply chain, 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just-in-time </a:t>
            </a:r>
            <a:r>
              <a:rPr lang="en-US" dirty="0"/>
              <a:t>production, 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access </a:t>
            </a:r>
            <a:r>
              <a:rPr lang="en-US" dirty="0"/>
              <a:t>to </a:t>
            </a:r>
            <a:r>
              <a:rPr lang="en-US" dirty="0" smtClean="0"/>
              <a:t>finance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New terms in TZ FYDP III: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B050"/>
                </a:solidFill>
              </a:rPr>
              <a:t>I</a:t>
            </a:r>
            <a:r>
              <a:rPr lang="en-US" dirty="0" smtClean="0">
                <a:solidFill>
                  <a:srgbClr val="00B050"/>
                </a:solidFill>
              </a:rPr>
              <a:t>nnovation </a:t>
            </a:r>
            <a:r>
              <a:rPr lang="en-US" dirty="0">
                <a:solidFill>
                  <a:srgbClr val="00B050"/>
                </a:solidFill>
              </a:rPr>
              <a:t>like </a:t>
            </a:r>
            <a:r>
              <a:rPr lang="en-US" dirty="0" smtClean="0">
                <a:solidFill>
                  <a:srgbClr val="00B050"/>
                </a:solidFill>
              </a:rPr>
              <a:t>robotics</a:t>
            </a:r>
            <a:r>
              <a:rPr lang="en-US" dirty="0">
                <a:solidFill>
                  <a:srgbClr val="00B050"/>
                </a:solidFill>
              </a:rPr>
              <a:t>, artificial intelligence (AI), the “internet of things” (IoT), industrial </a:t>
            </a:r>
            <a:r>
              <a:rPr lang="en-US" dirty="0" smtClean="0">
                <a:solidFill>
                  <a:srgbClr val="00B050"/>
                </a:solidFill>
              </a:rPr>
              <a:t>biotechnology, nanotechnology </a:t>
            </a:r>
            <a:r>
              <a:rPr lang="en-US" dirty="0">
                <a:solidFill>
                  <a:srgbClr val="00B050"/>
                </a:solidFill>
              </a:rPr>
              <a:t>and advanced materials, cloud computing, block chain, energy storage, 3D printing, Big Data, </a:t>
            </a:r>
            <a:r>
              <a:rPr lang="en-US" dirty="0" smtClean="0">
                <a:solidFill>
                  <a:srgbClr val="00B050"/>
                </a:solidFill>
              </a:rPr>
              <a:t>etc.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28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Farming in the US vs Africa</a:t>
            </a:r>
            <a:endParaRPr lang="en-GB" b="1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984" y="3802261"/>
            <a:ext cx="4829812" cy="177049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43599" y="2562664"/>
            <a:ext cx="5797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33 </a:t>
            </a:r>
            <a:r>
              <a:rPr lang="en-GB" sz="2400" b="1" dirty="0" smtClean="0"/>
              <a:t>Mil </a:t>
            </a:r>
            <a:r>
              <a:rPr lang="en-GB" sz="2400" b="1" dirty="0"/>
              <a:t>smallholder </a:t>
            </a:r>
            <a:r>
              <a:rPr lang="en-GB" sz="2400" b="1" dirty="0" smtClean="0"/>
              <a:t>farms -&gt; less than 3 acres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133" y="2563791"/>
            <a:ext cx="4154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 smtClean="0"/>
              <a:t> 2 Mil Farms -&gt; about 435 </a:t>
            </a:r>
            <a:r>
              <a:rPr lang="en-GB" sz="2400" b="1" dirty="0"/>
              <a:t>acres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632" y="3802261"/>
            <a:ext cx="4214179" cy="1814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16989" y="3036498"/>
            <a:ext cx="8897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USA</a:t>
            </a:r>
            <a:endParaRPr lang="en-GB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773065" y="3036498"/>
            <a:ext cx="1180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Africa</a:t>
            </a:r>
            <a:endParaRPr lang="en-GB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595887" y="1786988"/>
            <a:ext cx="8695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Do we really need to adopt every tech from the developed world?</a:t>
            </a:r>
            <a:endParaRPr lang="en-GB" sz="2400" b="1" dirty="0">
              <a:solidFill>
                <a:srgbClr val="00B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2038" y="5598708"/>
            <a:ext cx="29466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Credit: MARTIN BOND/SCIENCE PHOTO LIBRARY</a:t>
            </a:r>
            <a:endParaRPr lang="en-GB" sz="1100" dirty="0"/>
          </a:p>
        </p:txBody>
      </p:sp>
      <p:sp>
        <p:nvSpPr>
          <p:cNvPr id="12" name="Rectangle 11"/>
          <p:cNvSpPr/>
          <p:nvPr/>
        </p:nvSpPr>
        <p:spPr>
          <a:xfrm>
            <a:off x="6735852" y="5646216"/>
            <a:ext cx="125066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Credit: </a:t>
            </a:r>
            <a:r>
              <a:rPr lang="en-US" sz="1100" dirty="0" smtClean="0"/>
              <a:t>SABC News</a:t>
            </a:r>
            <a:endParaRPr lang="en-GB" sz="1100" dirty="0"/>
          </a:p>
        </p:txBody>
      </p:sp>
      <p:sp>
        <p:nvSpPr>
          <p:cNvPr id="13" name="TextBox 12"/>
          <p:cNvSpPr txBox="1"/>
          <p:nvPr/>
        </p:nvSpPr>
        <p:spPr>
          <a:xfrm flipH="1">
            <a:off x="1024937" y="3390440"/>
            <a:ext cx="3698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Mechanization Vs Robotics? </a:t>
            </a:r>
            <a:endParaRPr lang="en-GB" sz="2400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2133" y="5729513"/>
            <a:ext cx="39853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1.3% Farmers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388247" y="5729513"/>
            <a:ext cx="3653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61</a:t>
            </a:r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%Farmers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0739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Where is the problem?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No connection between Ag specialists/Farmers, Sensor Developers and </a:t>
            </a:r>
            <a:r>
              <a:rPr lang="en-US" sz="3600" dirty="0" smtClean="0"/>
              <a:t>AI Scientists </a:t>
            </a:r>
            <a:r>
              <a:rPr lang="en-US" sz="3600" dirty="0" smtClean="0"/>
              <a:t>(Working </a:t>
            </a:r>
            <a:r>
              <a:rPr lang="en-US" sz="3600" dirty="0"/>
              <a:t>in </a:t>
            </a:r>
            <a:r>
              <a:rPr lang="en-US" sz="3600" dirty="0" smtClean="0"/>
              <a:t>isolation</a:t>
            </a:r>
            <a:r>
              <a:rPr lang="en-GB" sz="3600" dirty="0" smtClean="0"/>
              <a:t>)</a:t>
            </a:r>
            <a:endParaRPr lang="en-US" sz="36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Ag specialists/farmers generate </a:t>
            </a:r>
            <a:r>
              <a:rPr lang="en-US" sz="3600" dirty="0" smtClean="0">
                <a:solidFill>
                  <a:srgbClr val="FF0000"/>
                </a:solidFill>
              </a:rPr>
              <a:t>Data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Data </a:t>
            </a:r>
            <a:r>
              <a:rPr lang="en-US" sz="3600" dirty="0" smtClean="0"/>
              <a:t>Scientist/AI Specialists </a:t>
            </a:r>
            <a:r>
              <a:rPr lang="en-US" sz="3600" dirty="0" smtClean="0"/>
              <a:t>need </a:t>
            </a:r>
            <a:r>
              <a:rPr lang="en-US" sz="3600" dirty="0" smtClean="0">
                <a:solidFill>
                  <a:srgbClr val="FF0000"/>
                </a:solidFill>
              </a:rPr>
              <a:t>Data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(Hardware issue?) No progress in low cost sensor development to help generate </a:t>
            </a:r>
            <a:r>
              <a:rPr lang="en-US" sz="3600" dirty="0" smtClean="0">
                <a:solidFill>
                  <a:srgbClr val="FF0000"/>
                </a:solidFill>
              </a:rPr>
              <a:t>Data</a:t>
            </a:r>
            <a:r>
              <a:rPr lang="en-US" sz="3600" dirty="0" smtClean="0"/>
              <a:t> in Africa  </a:t>
            </a:r>
          </a:p>
          <a:p>
            <a:pPr lvl="1"/>
            <a:r>
              <a:rPr lang="en-US" sz="3200" dirty="0" smtClean="0"/>
              <a:t>Weather sensors, Soil sensors, Spectral </a:t>
            </a:r>
            <a:r>
              <a:rPr lang="en-US" sz="3200" dirty="0" smtClean="0"/>
              <a:t>technology imaging, thermal imaging, </a:t>
            </a:r>
            <a:r>
              <a:rPr lang="en-GB" sz="3200" dirty="0"/>
              <a:t>Fluorescence-Transmittance Imaging</a:t>
            </a:r>
            <a:endParaRPr lang="en-US" sz="32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44690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57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What are the Opportunities for </a:t>
            </a:r>
            <a:r>
              <a:rPr lang="en-US" b="1" dirty="0" smtClean="0">
                <a:solidFill>
                  <a:srgbClr val="00B050"/>
                </a:solidFill>
              </a:rPr>
              <a:t>AI research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339" y="1014743"/>
            <a:ext cx="11264661" cy="43513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Available free satellite imagery (sentinel, </a:t>
            </a:r>
            <a:r>
              <a:rPr lang="en-US" dirty="0" smtClean="0"/>
              <a:t>Landsat, MODIS </a:t>
            </a:r>
            <a:r>
              <a:rPr lang="en-US" dirty="0" smtClean="0"/>
              <a:t>etc.)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800" dirty="0" smtClean="0"/>
              <a:t>Improve </a:t>
            </a:r>
            <a:r>
              <a:rPr lang="en-US" sz="2800" dirty="0" smtClean="0"/>
              <a:t>irrigation Scheduling</a:t>
            </a:r>
            <a:endParaRPr lang="en-US" sz="2800" dirty="0" smtClean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00B050"/>
                </a:solidFill>
              </a:rPr>
              <a:t>Improve </a:t>
            </a:r>
            <a:r>
              <a:rPr lang="en-US" sz="2800" dirty="0" smtClean="0">
                <a:solidFill>
                  <a:srgbClr val="00B050"/>
                </a:solidFill>
              </a:rPr>
              <a:t>fertilization, </a:t>
            </a:r>
            <a:r>
              <a:rPr lang="en-US" sz="2800" dirty="0" smtClean="0">
                <a:solidFill>
                  <a:srgbClr val="FF0000"/>
                </a:solidFill>
              </a:rPr>
              <a:t>Subsidized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fertilizer distribution</a:t>
            </a:r>
            <a:r>
              <a:rPr lang="en-US" sz="2800" dirty="0" smtClean="0">
                <a:solidFill>
                  <a:srgbClr val="00B050"/>
                </a:solidFill>
              </a:rPr>
              <a:t>, </a:t>
            </a:r>
            <a:r>
              <a:rPr lang="en-US" sz="2800" dirty="0" smtClean="0"/>
              <a:t>crop </a:t>
            </a:r>
            <a:r>
              <a:rPr lang="en-US" sz="2800" dirty="0" smtClean="0"/>
              <a:t>yield predictions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00B050"/>
                </a:solidFill>
              </a:rPr>
              <a:t>Monitor emergence of diseases and pests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800" dirty="0" smtClean="0"/>
              <a:t>Solve </a:t>
            </a:r>
            <a:r>
              <a:rPr lang="en-US" sz="2800" dirty="0" smtClean="0">
                <a:solidFill>
                  <a:srgbClr val="FF0000"/>
                </a:solidFill>
              </a:rPr>
              <a:t>farmer-pastoralists </a:t>
            </a:r>
            <a:r>
              <a:rPr lang="en-US" sz="2800" dirty="0" smtClean="0">
                <a:solidFill>
                  <a:srgbClr val="FF0000"/>
                </a:solidFill>
              </a:rPr>
              <a:t>conflicts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00B050"/>
                </a:solidFill>
              </a:rPr>
              <a:t>Promote Digital Land </a:t>
            </a:r>
            <a:r>
              <a:rPr lang="en-US" sz="2800" dirty="0" smtClean="0">
                <a:solidFill>
                  <a:srgbClr val="00B050"/>
                </a:solidFill>
              </a:rPr>
              <a:t>Reforms and </a:t>
            </a:r>
            <a:r>
              <a:rPr lang="en-US" sz="2800" b="1" dirty="0"/>
              <a:t>Farm </a:t>
            </a:r>
            <a:r>
              <a:rPr lang="en-US" sz="2800" b="1" dirty="0" smtClean="0"/>
              <a:t>Boundaries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(credited for </a:t>
            </a:r>
            <a:r>
              <a:rPr lang="en-US" sz="2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tiger economies</a:t>
            </a:r>
            <a:r>
              <a:rPr lang="en-US" sz="2800" dirty="0" smtClean="0">
                <a:solidFill>
                  <a:srgbClr val="00B050"/>
                </a:solidFill>
              </a:rPr>
              <a:t>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800" dirty="0" smtClean="0"/>
              <a:t>NLP for Farmers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00B050"/>
                </a:solidFill>
              </a:rPr>
              <a:t>Improve Weather prediction to farm-level and </a:t>
            </a:r>
            <a:r>
              <a:rPr lang="en-US" sz="2800" dirty="0" smtClean="0">
                <a:solidFill>
                  <a:srgbClr val="00B050"/>
                </a:solidFill>
              </a:rPr>
              <a:t>more using GANs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00B050"/>
                </a:solidFill>
              </a:rPr>
              <a:t>Improve credit worthiness and Crop Insurance Premiums (prices?)</a:t>
            </a:r>
            <a:endParaRPr lang="en-US" sz="2800" dirty="0" smtClean="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Available genetic data and phenotypic data from crop breeders [Crop </a:t>
            </a:r>
            <a:r>
              <a:rPr lang="en-US" dirty="0" err="1" smtClean="0"/>
              <a:t>Phenomics</a:t>
            </a:r>
            <a:r>
              <a:rPr lang="en-US" dirty="0" smtClean="0"/>
              <a:t>] (Fasten Seed Development)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787387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Site Specific Problems on Farms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1449" y="6488668"/>
            <a:ext cx="2843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Credit: </a:t>
            </a:r>
            <a:r>
              <a:rPr lang="en-US" dirty="0" smtClean="0"/>
              <a:t>Iowa State University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02" y="1355334"/>
            <a:ext cx="10969498" cy="521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190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OUR EPA </a:t>
            </a:r>
            <a:r>
              <a:rPr lang="en-US" b="1" dirty="0" err="1" smtClean="0">
                <a:solidFill>
                  <a:srgbClr val="00B050"/>
                </a:solidFill>
              </a:rPr>
              <a:t>Lab’S</a:t>
            </a:r>
            <a:r>
              <a:rPr lang="en-US" b="1" dirty="0" smtClean="0">
                <a:solidFill>
                  <a:srgbClr val="00B050"/>
                </a:solidFill>
              </a:rPr>
              <a:t> WORK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299414"/>
            <a:ext cx="10945483" cy="555858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/>
              <a:t>We are working in developing several technologies: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strike="sngStrike" dirty="0" smtClean="0">
                <a:solidFill>
                  <a:srgbClr val="00B050"/>
                </a:solidFill>
              </a:rPr>
              <a:t>Precision irrigation Controllers, </a:t>
            </a:r>
            <a:r>
              <a:rPr lang="en-US" sz="3200" dirty="0" smtClean="0">
                <a:solidFill>
                  <a:srgbClr val="00B050"/>
                </a:solidFill>
              </a:rPr>
              <a:t>Agro-advisory systems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smtClean="0">
                <a:solidFill>
                  <a:srgbClr val="00B050"/>
                </a:solidFill>
              </a:rPr>
              <a:t>etc.,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 smtClean="0"/>
              <a:t>YEESI Lab for Machine Vision Social </a:t>
            </a:r>
            <a:r>
              <a:rPr lang="en-US" sz="3200" dirty="0"/>
              <a:t>I</a:t>
            </a:r>
            <a:r>
              <a:rPr lang="en-US" sz="3200" dirty="0" smtClean="0"/>
              <a:t>nnovations </a:t>
            </a:r>
            <a:endParaRPr lang="en-US" sz="32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00B050"/>
                </a:solidFill>
              </a:rPr>
              <a:t>Precision irrigation Scheduling</a:t>
            </a:r>
            <a:endParaRPr lang="en-US" sz="3200" dirty="0">
              <a:solidFill>
                <a:srgbClr val="00B050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 smtClean="0"/>
              <a:t>Precision fertilization using </a:t>
            </a:r>
            <a:r>
              <a:rPr lang="en-US" sz="3200" dirty="0"/>
              <a:t>remote </a:t>
            </a:r>
            <a:r>
              <a:rPr lang="en-US" sz="3200" dirty="0" smtClean="0"/>
              <a:t>sensing</a:t>
            </a:r>
            <a:endParaRPr lang="en-US" sz="32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strike="sngStrike" dirty="0" smtClean="0">
                <a:solidFill>
                  <a:srgbClr val="00B050"/>
                </a:solidFill>
              </a:rPr>
              <a:t>Low-cost </a:t>
            </a:r>
            <a:r>
              <a:rPr lang="en-US" sz="3200" strike="sngStrike" dirty="0">
                <a:solidFill>
                  <a:srgbClr val="00B050"/>
                </a:solidFill>
              </a:rPr>
              <a:t>Multipurpose high-throughput </a:t>
            </a:r>
            <a:r>
              <a:rPr lang="en-US" sz="3200" strike="sngStrike" dirty="0" smtClean="0">
                <a:solidFill>
                  <a:srgbClr val="00B050"/>
                </a:solidFill>
              </a:rPr>
              <a:t>Phenotyping</a:t>
            </a:r>
            <a:endParaRPr lang="en-US" sz="3200" strike="sngStrike" dirty="0">
              <a:solidFill>
                <a:srgbClr val="00B050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 smtClean="0"/>
              <a:t>Digital Evaluation and monitoring</a:t>
            </a:r>
            <a:endParaRPr lang="en-US" sz="32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00B050"/>
                </a:solidFill>
              </a:rPr>
              <a:t>Farm Performance and Early Warning Systems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 smtClean="0"/>
              <a:t>Farm risk estimation for insurance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293" y="5919607"/>
            <a:ext cx="930735" cy="9307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093" y="5944858"/>
            <a:ext cx="915748" cy="9157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5171" y="5944858"/>
            <a:ext cx="915748" cy="9157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3983" y="5914306"/>
            <a:ext cx="1467968" cy="9436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8287" y="5767942"/>
            <a:ext cx="2823713" cy="10900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5272" y="5886862"/>
            <a:ext cx="1002344" cy="9349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5842" y="6096520"/>
            <a:ext cx="1465505" cy="7538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72121" y="4974671"/>
            <a:ext cx="2219879" cy="7932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7221" y="6042444"/>
            <a:ext cx="815556" cy="81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3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Limited Memory AI for Agriculture</a:t>
            </a:r>
            <a:endParaRPr lang="en-GB" b="1" dirty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05" y="1578813"/>
            <a:ext cx="10830695" cy="46322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4067" y="6211018"/>
            <a:ext cx="9788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Farming needs Historical Information because Biosystems tend to change rapidly BUT maintain patterns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7489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How to monitor Country-wide Crop Performance?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Data </a:t>
            </a:r>
            <a:r>
              <a:rPr lang="en-US" sz="3600" dirty="0" smtClean="0"/>
              <a:t>can be retrieved from Climate </a:t>
            </a:r>
            <a:r>
              <a:rPr lang="en-US" sz="3600" dirty="0"/>
              <a:t>Data </a:t>
            </a:r>
            <a:r>
              <a:rPr lang="en-US" sz="3600" dirty="0" smtClean="0"/>
              <a:t>Store like  </a:t>
            </a:r>
            <a:r>
              <a:rPr lang="en-US" sz="3600" dirty="0">
                <a:hlinkClick r:id="rId2"/>
              </a:rPr>
              <a:t>https://cds.climate.copernicus.eu/#!/</a:t>
            </a:r>
            <a:r>
              <a:rPr lang="en-US" sz="3600" dirty="0" smtClean="0">
                <a:hlinkClick r:id="rId2"/>
              </a:rPr>
              <a:t>home</a:t>
            </a:r>
            <a:endParaRPr lang="en-US" sz="3600" dirty="0" smtClean="0"/>
          </a:p>
          <a:p>
            <a:r>
              <a:rPr lang="en-US" sz="3600" dirty="0" smtClean="0"/>
              <a:t>Yield Data can be retrieved from MoA</a:t>
            </a:r>
          </a:p>
          <a:p>
            <a:r>
              <a:rPr lang="en-US" sz="3600" dirty="0" smtClean="0"/>
              <a:t>Imagery data can be downloaded from free satellites like Sentinel, Landsat and MODIS</a:t>
            </a:r>
          </a:p>
          <a:p>
            <a:r>
              <a:rPr lang="en-US" sz="3600" dirty="0" smtClean="0"/>
              <a:t>Daily weather information from Weather forecasting sites and USGS/NOAA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48246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Crop Monitoring For Food Security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WRSI: </a:t>
            </a:r>
            <a:r>
              <a:rPr lang="en-US" dirty="0"/>
              <a:t>It is a ratio of actual to potential evapotranspiration. These ratios are crop specific, and are based upon crop development and known relationships between yields and drought stress</a:t>
            </a:r>
            <a:r>
              <a:rPr lang="en-US" dirty="0" smtClean="0"/>
              <a:t>.</a:t>
            </a:r>
          </a:p>
          <a:p>
            <a:pPr lvl="1"/>
            <a:r>
              <a:rPr lang="en-GB" dirty="0"/>
              <a:t>http://41.73.194.138/tsecgis/food_security_monitor.html</a:t>
            </a:r>
          </a:p>
          <a:p>
            <a:endParaRPr lang="en-US" dirty="0" smtClean="0"/>
          </a:p>
          <a:p>
            <a:r>
              <a:rPr lang="en-US" b="1" dirty="0" smtClean="0"/>
              <a:t>Machine Learning: </a:t>
            </a:r>
            <a:r>
              <a:rPr lang="en-US" dirty="0" smtClean="0"/>
              <a:t>It is based on historical dataset available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6482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WRSI</a:t>
            </a:r>
            <a:endParaRPr lang="en-GB" b="1" dirty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539" y="108523"/>
            <a:ext cx="9077261" cy="669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38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Credit and Insurance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Several financial institutions now in Tanzania offer credits and insurances to farmers especially small holder farmers</a:t>
            </a:r>
            <a:endParaRPr lang="en-US" dirty="0"/>
          </a:p>
          <a:p>
            <a:r>
              <a:rPr lang="en-US" dirty="0" smtClean="0"/>
              <a:t>Small-holder farmers are </a:t>
            </a:r>
            <a:r>
              <a:rPr lang="en-US" b="1" dirty="0" smtClean="0">
                <a:solidFill>
                  <a:srgbClr val="00B050"/>
                </a:solidFill>
              </a:rPr>
              <a:t>not TRUSTED </a:t>
            </a:r>
            <a:r>
              <a:rPr lang="en-US" dirty="0" smtClean="0"/>
              <a:t>by these institutions. They are forced to form groups. </a:t>
            </a:r>
          </a:p>
          <a:p>
            <a:r>
              <a:rPr lang="en-US" dirty="0" smtClean="0"/>
              <a:t>Painful High premiums and interest rates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00B050"/>
                </a:solidFill>
              </a:rPr>
              <a:t>Can’t we locate the best farmers and award them best rates using Data Driven techniques like AI?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Some sort of Credit Score based on Historical Information that everybody can trust.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Let us Discuss </a:t>
            </a:r>
            <a:endParaRPr lang="en-GB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047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Monitoring Cropping Area (25 years change)</a:t>
            </a:r>
            <a:endParaRPr lang="en-GB" b="1" dirty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527" y="1325951"/>
            <a:ext cx="9848273" cy="50514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25947" y="6377436"/>
            <a:ext cx="5471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Courtesy: Geo-Spatial Technology for Agriculture </a:t>
            </a:r>
            <a:r>
              <a:rPr lang="en-US" dirty="0" smtClean="0"/>
              <a:t>Studies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787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Monitoring Within-Field Variability of </a:t>
            </a:r>
            <a:r>
              <a:rPr lang="en-US" b="1" dirty="0" smtClean="0">
                <a:solidFill>
                  <a:srgbClr val="00B050"/>
                </a:solidFill>
              </a:rPr>
              <a:t>Crop Yield </a:t>
            </a:r>
            <a:r>
              <a:rPr lang="en-US" b="1" dirty="0">
                <a:solidFill>
                  <a:srgbClr val="00B050"/>
                </a:solidFill>
              </a:rPr>
              <a:t>using </a:t>
            </a:r>
            <a:r>
              <a:rPr lang="en-US" b="1" dirty="0" smtClean="0">
                <a:solidFill>
                  <a:srgbClr val="00B050"/>
                </a:solidFill>
              </a:rPr>
              <a:t>Satellite and </a:t>
            </a:r>
            <a:r>
              <a:rPr lang="en-US" b="1" dirty="0">
                <a:solidFill>
                  <a:srgbClr val="00B050"/>
                </a:solidFill>
              </a:rPr>
              <a:t>Machine Learning Techniques</a:t>
            </a:r>
            <a:endParaRPr lang="en-GB" b="1" dirty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041" y="1577128"/>
            <a:ext cx="8797643" cy="50220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19841" y="6599208"/>
            <a:ext cx="101617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Kayad</a:t>
            </a:r>
            <a:r>
              <a:rPr lang="en-US" sz="1000" dirty="0"/>
              <a:t>, A., </a:t>
            </a:r>
            <a:r>
              <a:rPr lang="en-US" sz="1000" dirty="0" err="1"/>
              <a:t>Sozzi</a:t>
            </a:r>
            <a:r>
              <a:rPr lang="en-US" sz="1000" dirty="0"/>
              <a:t>, M., </a:t>
            </a:r>
            <a:r>
              <a:rPr lang="en-US" sz="1000" dirty="0" err="1"/>
              <a:t>Gatto</a:t>
            </a:r>
            <a:r>
              <a:rPr lang="en-US" sz="1000" dirty="0"/>
              <a:t>, S., </a:t>
            </a:r>
            <a:r>
              <a:rPr lang="en-US" sz="1000" dirty="0" err="1"/>
              <a:t>Marinello</a:t>
            </a:r>
            <a:r>
              <a:rPr lang="en-US" sz="1000" dirty="0"/>
              <a:t>, F., &amp; </a:t>
            </a:r>
            <a:r>
              <a:rPr lang="en-US" sz="1000" dirty="0" err="1"/>
              <a:t>Pirotti</a:t>
            </a:r>
            <a:r>
              <a:rPr lang="en-US" sz="1000" dirty="0"/>
              <a:t>, F. (2019). Monitoring within-field variability of corn yield using Sentinel-2 and machine learning techniques. </a:t>
            </a:r>
            <a:r>
              <a:rPr lang="en-US" sz="1000" i="1" dirty="0"/>
              <a:t>Remote Sensing</a:t>
            </a:r>
            <a:r>
              <a:rPr lang="en-US" sz="1000" dirty="0"/>
              <a:t>, </a:t>
            </a:r>
            <a:r>
              <a:rPr lang="en-US" sz="1000" i="1" dirty="0"/>
              <a:t>11</a:t>
            </a:r>
            <a:r>
              <a:rPr lang="en-US" sz="1000" dirty="0"/>
              <a:t>(23), 2873.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802179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Disease/Pest Infestation Estimations</a:t>
            </a:r>
            <a:endParaRPr lang="en-GB" b="1" dirty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51" t="1714" r="4328" b="6205"/>
          <a:stretch/>
        </p:blipFill>
        <p:spPr>
          <a:xfrm>
            <a:off x="838200" y="1268083"/>
            <a:ext cx="10142494" cy="558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38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344" y="301924"/>
            <a:ext cx="10515600" cy="1966205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00B050"/>
                </a:solidFill>
              </a:rPr>
              <a:t>Thank </a:t>
            </a:r>
            <a:r>
              <a:rPr lang="en-US" sz="4800" b="1" dirty="0" smtClean="0">
                <a:solidFill>
                  <a:srgbClr val="00B050"/>
                </a:solidFill>
              </a:rPr>
              <a:t>You Very Much</a:t>
            </a:r>
            <a:r>
              <a:rPr lang="en-US" sz="4800" b="1" dirty="0" smtClean="0">
                <a:solidFill>
                  <a:srgbClr val="00B050"/>
                </a:solidFill>
              </a:rPr>
              <a:t/>
            </a:r>
            <a:br>
              <a:rPr lang="en-US" sz="4800" b="1" dirty="0" smtClean="0">
                <a:solidFill>
                  <a:srgbClr val="00B050"/>
                </a:solidFill>
              </a:rPr>
            </a:br>
            <a:r>
              <a:rPr lang="en-US" sz="4800" b="1" dirty="0" smtClean="0">
                <a:solidFill>
                  <a:srgbClr val="00B050"/>
                </a:solidFill>
                <a:hlinkClick r:id="rId2"/>
              </a:rPr>
              <a:t>www.kadefue.com</a:t>
            </a:r>
            <a:r>
              <a:rPr lang="en-US" sz="4800" b="1" dirty="0">
                <a:solidFill>
                  <a:srgbClr val="00B050"/>
                </a:solidFill>
              </a:rPr>
              <a:t/>
            </a:r>
            <a:br>
              <a:rPr lang="en-US" sz="4800" b="1" dirty="0">
                <a:solidFill>
                  <a:srgbClr val="00B050"/>
                </a:solidFill>
              </a:rPr>
            </a:br>
            <a:r>
              <a:rPr lang="en-US" sz="4800" b="1" dirty="0" smtClean="0">
                <a:solidFill>
                  <a:srgbClr val="00B050"/>
                </a:solidFill>
                <a:hlinkClick r:id="rId3"/>
              </a:rPr>
              <a:t>www.yeesi.org</a:t>
            </a:r>
            <a:r>
              <a:rPr lang="en-US" sz="4800" b="1" dirty="0" smtClean="0">
                <a:solidFill>
                  <a:srgbClr val="00B050"/>
                </a:solidFill>
              </a:rPr>
              <a:t> </a:t>
            </a:r>
            <a:endParaRPr lang="en-US" sz="4800" b="1" dirty="0">
              <a:solidFill>
                <a:srgbClr val="00B05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477" y="2268129"/>
            <a:ext cx="6098876" cy="457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69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2344</TotalTime>
  <Words>743</Words>
  <Application>Microsoft Office PowerPoint</Application>
  <PresentationFormat>Widescreen</PresentationFormat>
  <Paragraphs>97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 Theme</vt:lpstr>
      <vt:lpstr>Transforming Agriculture in a Digital Economy Using Artificial Intelligence</vt:lpstr>
      <vt:lpstr>Digital economy</vt:lpstr>
      <vt:lpstr>Digital economy (FYDP III)</vt:lpstr>
      <vt:lpstr>Farming in the US vs Africa</vt:lpstr>
      <vt:lpstr>Where is the problem?</vt:lpstr>
      <vt:lpstr>What are the Opportunities for AI research</vt:lpstr>
      <vt:lpstr>Site Specific Problems on Farms</vt:lpstr>
      <vt:lpstr>OUR EPA Lab’S WORK</vt:lpstr>
      <vt:lpstr>Limited Memory AI for Agriculture</vt:lpstr>
      <vt:lpstr>How to monitor Country-wide Crop Performance?</vt:lpstr>
      <vt:lpstr>Crop Monitoring For Food Security</vt:lpstr>
      <vt:lpstr>WRSI</vt:lpstr>
      <vt:lpstr>Credit and Insurance</vt:lpstr>
      <vt:lpstr>Monitoring Cropping Area (25 years change)</vt:lpstr>
      <vt:lpstr>Monitoring Within-Field Variability of Crop Yield using Satellite and Machine Learning Techniques</vt:lpstr>
      <vt:lpstr>Disease/Pest Infestation Estimations</vt:lpstr>
      <vt:lpstr>Thank You Very Much www.kadefue.com www.yeesi.org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</dc:title>
  <dc:creator>Kadeghe Goodluck Fue</dc:creator>
  <cp:lastModifiedBy>Microsoft account</cp:lastModifiedBy>
  <cp:revision>378</cp:revision>
  <dcterms:created xsi:type="dcterms:W3CDTF">2021-12-02T08:11:07Z</dcterms:created>
  <dcterms:modified xsi:type="dcterms:W3CDTF">2022-11-13T21:22:25Z</dcterms:modified>
</cp:coreProperties>
</file>